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8"/>
  </p:notesMasterIdLst>
  <p:handoutMasterIdLst>
    <p:handoutMasterId r:id="rId79"/>
  </p:handoutMasterIdLst>
  <p:sldIdLst>
    <p:sldId id="895" r:id="rId2"/>
    <p:sldId id="939" r:id="rId3"/>
    <p:sldId id="1310" r:id="rId4"/>
    <p:sldId id="1358" r:id="rId5"/>
    <p:sldId id="1460" r:id="rId6"/>
    <p:sldId id="1461" r:id="rId7"/>
    <p:sldId id="1335" r:id="rId8"/>
    <p:sldId id="1224" r:id="rId9"/>
    <p:sldId id="1290" r:id="rId10"/>
    <p:sldId id="1289" r:id="rId11"/>
    <p:sldId id="1437" r:id="rId12"/>
    <p:sldId id="1404" r:id="rId13"/>
    <p:sldId id="1407" r:id="rId14"/>
    <p:sldId id="1409" r:id="rId15"/>
    <p:sldId id="1411" r:id="rId16"/>
    <p:sldId id="1410" r:id="rId17"/>
    <p:sldId id="1440" r:id="rId18"/>
    <p:sldId id="1444" r:id="rId19"/>
    <p:sldId id="1445" r:id="rId20"/>
    <p:sldId id="1447" r:id="rId21"/>
    <p:sldId id="1009" r:id="rId22"/>
    <p:sldId id="1403" r:id="rId23"/>
    <p:sldId id="1284" r:id="rId24"/>
    <p:sldId id="1212" r:id="rId25"/>
    <p:sldId id="1241" r:id="rId26"/>
    <p:sldId id="1242" r:id="rId27"/>
    <p:sldId id="1415" r:id="rId28"/>
    <p:sldId id="1205" r:id="rId29"/>
    <p:sldId id="1298" r:id="rId30"/>
    <p:sldId id="1265" r:id="rId31"/>
    <p:sldId id="1274" r:id="rId32"/>
    <p:sldId id="1272" r:id="rId33"/>
    <p:sldId id="1417" r:id="rId34"/>
    <p:sldId id="1420" r:id="rId35"/>
    <p:sldId id="1418" r:id="rId36"/>
    <p:sldId id="1268" r:id="rId37"/>
    <p:sldId id="1421" r:id="rId38"/>
    <p:sldId id="1450" r:id="rId39"/>
    <p:sldId id="1451" r:id="rId40"/>
    <p:sldId id="768" r:id="rId41"/>
    <p:sldId id="1304" r:id="rId42"/>
    <p:sldId id="1424" r:id="rId43"/>
    <p:sldId id="1423" r:id="rId44"/>
    <p:sldId id="1282" r:id="rId45"/>
    <p:sldId id="1402" r:id="rId46"/>
    <p:sldId id="1314" r:id="rId47"/>
    <p:sldId id="1452" r:id="rId48"/>
    <p:sldId id="1393" r:id="rId49"/>
    <p:sldId id="1394" r:id="rId50"/>
    <p:sldId id="1425" r:id="rId51"/>
    <p:sldId id="1426" r:id="rId52"/>
    <p:sldId id="1296" r:id="rId53"/>
    <p:sldId id="1429" r:id="rId54"/>
    <p:sldId id="1297" r:id="rId55"/>
    <p:sldId id="1381" r:id="rId56"/>
    <p:sldId id="1428" r:id="rId57"/>
    <p:sldId id="1454" r:id="rId58"/>
    <p:sldId id="1276" r:id="rId59"/>
    <p:sldId id="1459" r:id="rId60"/>
    <p:sldId id="1458" r:id="rId61"/>
    <p:sldId id="1456" r:id="rId62"/>
    <p:sldId id="1246" r:id="rId63"/>
    <p:sldId id="1449" r:id="rId64"/>
    <p:sldId id="1434" r:id="rId65"/>
    <p:sldId id="1433" r:id="rId66"/>
    <p:sldId id="1435" r:id="rId67"/>
    <p:sldId id="1430" r:id="rId68"/>
    <p:sldId id="1288" r:id="rId69"/>
    <p:sldId id="1368" r:id="rId70"/>
    <p:sldId id="1364" r:id="rId71"/>
    <p:sldId id="1436" r:id="rId72"/>
    <p:sldId id="1365" r:id="rId73"/>
    <p:sldId id="1371" r:id="rId74"/>
    <p:sldId id="1373" r:id="rId75"/>
    <p:sldId id="1375" r:id="rId76"/>
    <p:sldId id="1270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58"/>
            <p14:sldId id="1460"/>
            <p14:sldId id="1461"/>
            <p14:sldId id="1335"/>
            <p14:sldId id="1224"/>
            <p14:sldId id="1290"/>
            <p14:sldId id="1289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47"/>
            <p14:sldId id="1009"/>
            <p14:sldId id="1403"/>
            <p14:sldId id="1284"/>
            <p14:sldId id="1212"/>
            <p14:sldId id="1241"/>
            <p14:sldId id="1242"/>
            <p14:sldId id="1415"/>
            <p14:sldId id="1205"/>
            <p14:sldId id="1298"/>
            <p14:sldId id="1265"/>
            <p14:sldId id="1274"/>
            <p14:sldId id="1272"/>
            <p14:sldId id="1417"/>
            <p14:sldId id="1420"/>
            <p14:sldId id="1418"/>
            <p14:sldId id="1268"/>
            <p14:sldId id="1421"/>
            <p14:sldId id="1450"/>
            <p14:sldId id="1451"/>
            <p14:sldId id="768"/>
            <p14:sldId id="1304"/>
            <p14:sldId id="1424"/>
            <p14:sldId id="1423"/>
            <p14:sldId id="1282"/>
            <p14:sldId id="1402"/>
            <p14:sldId id="1314"/>
            <p14:sldId id="1452"/>
            <p14:sldId id="1393"/>
            <p14:sldId id="1394"/>
            <p14:sldId id="1425"/>
            <p14:sldId id="1426"/>
            <p14:sldId id="1296"/>
            <p14:sldId id="1429"/>
            <p14:sldId id="1297"/>
            <p14:sldId id="1381"/>
            <p14:sldId id="1428"/>
            <p14:sldId id="1454"/>
            <p14:sldId id="1276"/>
            <p14:sldId id="1459"/>
            <p14:sldId id="1458"/>
            <p14:sldId id="1456"/>
            <p14:sldId id="1246"/>
            <p14:sldId id="1449"/>
            <p14:sldId id="1434"/>
            <p14:sldId id="1433"/>
            <p14:sldId id="1435"/>
            <p14:sldId id="1430"/>
            <p14:sldId id="1288"/>
            <p14:sldId id="1368"/>
            <p14:sldId id="1364"/>
            <p14:sldId id="1436"/>
            <p14:sldId id="1365"/>
            <p14:sldId id="1371"/>
            <p14:sldId id="1373"/>
            <p14:sldId id="137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36544F"/>
    <a:srgbClr val="9E60B8"/>
    <a:srgbClr val="FB8E20"/>
    <a:srgbClr val="1778B8"/>
    <a:srgbClr val="F3973B"/>
    <a:srgbClr val="489A79"/>
    <a:srgbClr val="3D8166"/>
    <a:srgbClr val="41719C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24"/>
    <p:restoredTop sz="96911" autoAdjust="0"/>
  </p:normalViewPr>
  <p:slideViewPr>
    <p:cSldViewPr snapToGrid="0" snapToObjects="1">
      <p:cViewPr varScale="1">
        <p:scale>
          <a:sx n="158" d="100"/>
          <a:sy n="158" d="100"/>
        </p:scale>
        <p:origin x="200" y="1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53B1D6F8-9F36-E7D4-BE75-B09719E5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93051"/>
            <a:ext cx="9154725" cy="4656246"/>
          </a:xfrm>
          <a:prstGeom prst="rect">
            <a:avLst/>
          </a:prstGeom>
          <a:solidFill>
            <a:srgbClr val="D4EBE9">
              <a:alpha val="353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5550923" y="291105"/>
            <a:ext cx="34524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D8166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Darmstadt | 22.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46661" y="4048353"/>
            <a:ext cx="354705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/ejs23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979392" y="1445078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577123" y="76200"/>
            <a:ext cx="2501921" cy="663562"/>
            <a:chOff x="12484424" y="2358881"/>
            <a:chExt cx="2501921" cy="663562"/>
          </a:xfrm>
          <a:solidFill>
            <a:srgbClr val="D4EBE9">
              <a:alpha val="50373"/>
            </a:srgb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358881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14666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00122" y="319616"/>
            <a:ext cx="475702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1200" b="1" dirty="0" err="1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200" dirty="0">
              <a:ln w="12700"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4647227" y="2490710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5757266" y="1894192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9E60B8"/>
                </a:solidFill>
              </a:rPr>
              <a:t>👉 </a:t>
            </a:r>
            <a:r>
              <a:rPr lang="de-DE" sz="2000" dirty="0">
                <a:solidFill>
                  <a:srgbClr val="9E60B8"/>
                </a:solidFill>
              </a:rPr>
              <a:t>Deswegen "</a:t>
            </a:r>
            <a:r>
              <a:rPr lang="de-DE" sz="2000" dirty="0" err="1">
                <a:solidFill>
                  <a:srgbClr val="9E60B8"/>
                </a:solidFill>
              </a:rPr>
              <a:t>Fullstack</a:t>
            </a:r>
            <a:r>
              <a:rPr lang="de-DE" sz="2000" dirty="0">
                <a:solidFill>
                  <a:srgbClr val="9E60B8"/>
                </a:solidFill>
              </a:rPr>
              <a:t>-Framework"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3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können auf dem Server und im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gerendert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  <a:r>
              <a:rPr lang="de-DE" dirty="0"/>
              <a:t>, können auf dem Server </a:t>
            </a:r>
            <a:r>
              <a:rPr lang="de-DE" u="sng" dirty="0"/>
              <a:t>gerendert</a:t>
            </a:r>
            <a:r>
              <a:rPr lang="de-DE" dirty="0"/>
              <a:t> werden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Müssen (in </a:t>
            </a:r>
            <a:r>
              <a:rPr lang="de-DE" dirty="0" err="1"/>
              <a:t>Next.js</a:t>
            </a:r>
            <a:r>
              <a:rPr lang="de-DE" dirty="0"/>
              <a:t>) gekennzeichnet werden!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0F77B18-622E-4E4A-1D5F-8D92FD299FE9}"/>
              </a:ext>
            </a:extLst>
          </p:cNvPr>
          <p:cNvSpPr txBox="1"/>
          <p:nvPr/>
        </p:nvSpPr>
        <p:spPr>
          <a:xfrm>
            <a:off x="389673" y="2864580"/>
            <a:ext cx="45881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4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Editor() { 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[title,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setTitle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9109E7-AB04-D54D-911F-5A071684BCF6}"/>
              </a:ext>
            </a:extLst>
          </p:cNvPr>
          <p:cNvSpPr txBox="1"/>
          <p:nvPr/>
        </p:nvSpPr>
        <p:spPr>
          <a:xfrm>
            <a:off x="1415334" y="2096510"/>
            <a:ext cx="58560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components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/date-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formatter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date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props.post.date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marked.parse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props.post.body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&lt;p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="Date"&gt;{date}&lt;/p&gt;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}&lt;/h1&gt;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&lt;div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dangerouslySetInnerHTML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={{ __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2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8674310" cy="423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"Mixed"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Komponenten können sowohl auf dem Client als auch auf dem Server gerendert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2153388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2153388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52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47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 </a:t>
            </a:r>
            <a:r>
              <a:rPr lang="de-DE" b="0" dirty="0">
                <a:solidFill>
                  <a:srgbClr val="9E60B8"/>
                </a:solidFill>
              </a:rPr>
              <a:t>Server Components können </a:t>
            </a:r>
            <a:r>
              <a:rPr lang="de-DE" dirty="0">
                <a:solidFill>
                  <a:srgbClr val="9E60B8"/>
                </a:solidFill>
              </a:rPr>
              <a:t>asynchron </a:t>
            </a:r>
            <a:r>
              <a:rPr lang="de-DE" b="0" dirty="0">
                <a:solidFill>
                  <a:srgbClr val="9E60B8"/>
                </a:solidFill>
              </a:rPr>
              <a:t>sein </a:t>
            </a:r>
            <a:r>
              <a:rPr lang="de-DE" sz="1800" b="0" dirty="0">
                <a:solidFill>
                  <a:srgbClr val="9E60B8"/>
                </a:solidFill>
              </a:rPr>
              <a:t>🤯</a:t>
            </a:r>
            <a:endParaRPr lang="de-DE" b="0" dirty="0">
              <a:solidFill>
                <a:srgbClr val="9E60B8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80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9330FEB3-4C49-301E-588A-CE2CA9509B2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669104" y="1543561"/>
            <a:ext cx="512496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214A242B-48D1-45DF-AD00-9766C5B7E3B1}"/>
              </a:ext>
            </a:extLst>
          </p:cNvPr>
          <p:cNvSpPr txBox="1"/>
          <p:nvPr/>
        </p:nvSpPr>
        <p:spPr>
          <a:xfrm>
            <a:off x="5181600" y="1397367"/>
            <a:ext cx="4572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00" i="1" dirty="0">
                <a:solidFill>
                  <a:srgbClr val="9E60B8"/>
                </a:solidFill>
              </a:rPr>
              <a:t>Fachliche Funktionen, die Daten laden (z.B. mit "</a:t>
            </a:r>
            <a:r>
              <a:rPr lang="de-DE" sz="1300" i="1" dirty="0" err="1">
                <a:solidFill>
                  <a:srgbClr val="9E60B8"/>
                </a:solidFill>
              </a:rPr>
              <a:t>fetch</a:t>
            </a:r>
            <a:r>
              <a:rPr lang="de-DE" sz="1300" i="1" dirty="0">
                <a:solidFill>
                  <a:srgbClr val="9E60B8"/>
                </a:solidFill>
              </a:rPr>
              <a:t>")</a:t>
            </a:r>
            <a:endParaRPr lang="de-DE" sz="1300" dirty="0">
              <a:solidFill>
                <a:srgbClr val="9E60B8"/>
              </a:solidFill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1E7E226-D0CA-3252-F305-BE2072164B46}"/>
              </a:ext>
            </a:extLst>
          </p:cNvPr>
          <p:cNvCxnSpPr>
            <a:cxnSpLocks/>
          </p:cNvCxnSpPr>
          <p:nvPr/>
        </p:nvCxnSpPr>
        <p:spPr>
          <a:xfrm flipV="1">
            <a:off x="5114166" y="1601317"/>
            <a:ext cx="153749" cy="350228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4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4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props.postId</a:t>
            </a:r>
            <a:r>
              <a:rPr lang="de-DE" sz="14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4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4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71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</a:t>
            </a:r>
            <a:r>
              <a:rPr lang="de-DE" sz="1400" b="0" i="1" dirty="0" err="1">
                <a:solidFill>
                  <a:srgbClr val="36544F"/>
                </a:solidFill>
              </a:rPr>
              <a:t>async</a:t>
            </a:r>
            <a:r>
              <a:rPr lang="de-DE" sz="1400" b="0" i="1" dirty="0">
                <a:solidFill>
                  <a:srgbClr val="36544F"/>
                </a:solidFill>
              </a:rPr>
              <a:t> </a:t>
            </a:r>
            <a:r>
              <a:rPr lang="de-DE" sz="1400" b="0" i="1" dirty="0" err="1">
                <a:solidFill>
                  <a:srgbClr val="36544F"/>
                </a:solidFill>
              </a:rPr>
              <a:t>functions</a:t>
            </a:r>
            <a:r>
              <a:rPr lang="de-DE" sz="1400" b="0" dirty="0">
                <a:solidFill>
                  <a:srgbClr val="36544F"/>
                </a:solidFill>
              </a:rPr>
              <a:t> sein und auf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warten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HTTP-</a:t>
            </a:r>
            <a:r>
              <a:rPr lang="de-DE" sz="1400" dirty="0" err="1"/>
              <a:t>Requests</a:t>
            </a:r>
            <a:r>
              <a:rPr lang="de-DE" sz="1400" dirty="0"/>
              <a:t>, DB-</a:t>
            </a:r>
            <a:r>
              <a:rPr lang="de-DE" sz="1400" dirty="0" err="1"/>
              <a:t>Queries</a:t>
            </a:r>
            <a:r>
              <a:rPr lang="de-DE" sz="1400" dirty="0"/>
              <a:t>, Zugriff auf das Filesystem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B215C4-2D15-C1AA-B232-848EFCBA41DD}"/>
              </a:ext>
            </a:extLst>
          </p:cNvPr>
          <p:cNvSpPr/>
          <p:nvPr/>
        </p:nvSpPr>
        <p:spPr>
          <a:xfrm>
            <a:off x="1011677" y="2571750"/>
            <a:ext cx="74687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6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6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6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55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</a:t>
            </a:r>
            <a:r>
              <a:rPr lang="de-DE" sz="1400" b="0" i="1" dirty="0" err="1">
                <a:solidFill>
                  <a:srgbClr val="36544F"/>
                </a:solidFill>
              </a:rPr>
              <a:t>async</a:t>
            </a:r>
            <a:r>
              <a:rPr lang="de-DE" sz="1400" b="0" i="1" dirty="0">
                <a:solidFill>
                  <a:srgbClr val="36544F"/>
                </a:solidFill>
              </a:rPr>
              <a:t> </a:t>
            </a:r>
            <a:r>
              <a:rPr lang="de-DE" sz="1400" b="0" i="1" dirty="0" err="1">
                <a:solidFill>
                  <a:srgbClr val="36544F"/>
                </a:solidFill>
              </a:rPr>
              <a:t>functions</a:t>
            </a:r>
            <a:r>
              <a:rPr lang="de-DE" sz="1400" b="0" dirty="0">
                <a:solidFill>
                  <a:srgbClr val="36544F"/>
                </a:solidFill>
              </a:rPr>
              <a:t> sein und auf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warten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HTTP-</a:t>
            </a:r>
            <a:r>
              <a:rPr lang="de-DE" sz="1400" dirty="0" err="1"/>
              <a:t>Requests</a:t>
            </a:r>
            <a:r>
              <a:rPr lang="de-DE" sz="1400" dirty="0"/>
              <a:t>, DB-</a:t>
            </a:r>
            <a:r>
              <a:rPr lang="de-DE" sz="1400" dirty="0" err="1"/>
              <a:t>Queries</a:t>
            </a:r>
            <a:r>
              <a:rPr lang="de-DE" sz="1400" dirty="0"/>
              <a:t>, Zugriff auf das Filesystem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B215C4-2D15-C1AA-B232-848EFCBA41DD}"/>
              </a:ext>
            </a:extLst>
          </p:cNvPr>
          <p:cNvSpPr/>
          <p:nvPr/>
        </p:nvSpPr>
        <p:spPr>
          <a:xfrm>
            <a:off x="1011677" y="2571750"/>
            <a:ext cx="7557788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6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6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6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6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6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EAB66B-0303-09A4-610F-167A4BDE4CE8}"/>
              </a:ext>
            </a:extLst>
          </p:cNvPr>
          <p:cNvCxnSpPr>
            <a:cxnSpLocks/>
          </p:cNvCxnSpPr>
          <p:nvPr/>
        </p:nvCxnSpPr>
        <p:spPr>
          <a:xfrm flipH="1" flipV="1">
            <a:off x="3811207" y="3128361"/>
            <a:ext cx="145798" cy="1054246"/>
          </a:xfrm>
          <a:prstGeom prst="line">
            <a:avLst/>
          </a:prstGeom>
          <a:ln w="19050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739BBD7-BF4A-B2A8-BA49-956E995D31D3}"/>
              </a:ext>
            </a:extLst>
          </p:cNvPr>
          <p:cNvSpPr txBox="1"/>
          <p:nvPr/>
        </p:nvSpPr>
        <p:spPr>
          <a:xfrm>
            <a:off x="3693900" y="4182607"/>
            <a:ext cx="5013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i="1" dirty="0">
                <a:solidFill>
                  <a:srgbClr val="FB8E20"/>
                </a:solidFill>
              </a:rPr>
              <a:t>Was machen wir, bis das </a:t>
            </a:r>
            <a:r>
              <a:rPr lang="de-DE" sz="1800" b="1" i="1" dirty="0" err="1">
                <a:solidFill>
                  <a:srgbClr val="FB8E20"/>
                </a:solidFill>
              </a:rPr>
              <a:t>Promise</a:t>
            </a:r>
            <a:r>
              <a:rPr lang="de-DE" sz="1800" b="1" i="1" dirty="0">
                <a:solidFill>
                  <a:srgbClr val="FB8E20"/>
                </a:solidFill>
              </a:rPr>
              <a:t> aufgelöst wird?</a:t>
            </a:r>
            <a:endParaRPr lang="de-DE" b="1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26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Comments(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87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B04432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3D8166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props.commentsPromise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&lt;Post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post.data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</a:t>
            </a:r>
            <a:r>
              <a:rPr lang="de-DE" sz="1200" b="1" dirty="0">
                <a:solidFill>
                  <a:srgbClr val="3D816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200" b="1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84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62A66A-062E-DB77-1065-6E053C7B6762}"/>
              </a:ext>
            </a:extLst>
          </p:cNvPr>
          <p:cNvSpPr/>
          <p:nvPr/>
        </p:nvSpPr>
        <p:spPr>
          <a:xfrm>
            <a:off x="1388621" y="4070516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postId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2988576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273594D-E83D-3F26-E71D-2299CBCA55F7}"/>
              </a:ext>
            </a:extLst>
          </p:cNvPr>
          <p:cNvSpPr/>
          <p:nvPr/>
        </p:nvSpPr>
        <p:spPr>
          <a:xfrm>
            <a:off x="3568588" y="3568588"/>
            <a:ext cx="1472750" cy="218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75B5F0-5799-EB22-655A-B8DB21509BA5}"/>
              </a:ext>
            </a:extLst>
          </p:cNvPr>
          <p:cNvSpPr txBox="1"/>
          <p:nvPr/>
        </p:nvSpPr>
        <p:spPr>
          <a:xfrm>
            <a:off x="5308375" y="2977870"/>
            <a:ext cx="334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Keine Interaktion auf dem Server!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E22D6A88-D00C-569D-0CB7-6380F7312BED}"/>
              </a:ext>
            </a:extLst>
          </p:cNvPr>
          <p:cNvCxnSpPr>
            <a:endCxn id="5" idx="1"/>
          </p:cNvCxnSpPr>
          <p:nvPr/>
        </p:nvCxnSpPr>
        <p:spPr>
          <a:xfrm flipV="1">
            <a:off x="5106074" y="3162536"/>
            <a:ext cx="202301" cy="515294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669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 (Framework-spezifisch)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453936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528640" y="151734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543415" y="33706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859208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665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58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3135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8876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/>
              <a:t>Server Actions!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193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noch Beta!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6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20" y="1171575"/>
            <a:ext cx="448071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i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i="1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i="1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"&gt;Add&lt;/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&gt;;</a:t>
            </a:r>
            <a:b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476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20" y="1171575"/>
            <a:ext cx="4480714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i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dirty="0" err="1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form.get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etch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(...);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revalidatePath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("/"); //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Next.js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 </a:t>
            </a:r>
            <a:r>
              <a:rPr lang="de-DE" sz="1400" dirty="0" err="1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4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text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"&gt;Add&lt;/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&gt;;</a:t>
            </a:r>
            <a:b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9164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33646612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Actions: Antwort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19" y="1171575"/>
            <a:ext cx="7850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Client-Komponente!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setComment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?.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result.error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else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// ...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};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&lt;form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}&gt;...&lt;/form&gt;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3F5C5D-6585-A22B-57CD-C6F812E70651}"/>
              </a:ext>
            </a:extLst>
          </p:cNvPr>
          <p:cNvSpPr txBox="1"/>
          <p:nvPr/>
        </p:nvSpPr>
        <p:spPr>
          <a:xfrm>
            <a:off x="4046018" y="992997"/>
            <a:ext cx="219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</a:rPr>
              <a:t>Server-Action (als Property)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47261CE-E091-A056-2871-D416338BF977}"/>
              </a:ext>
            </a:extLst>
          </p:cNvPr>
          <p:cNvCxnSpPr/>
          <p:nvPr/>
        </p:nvCxnSpPr>
        <p:spPr>
          <a:xfrm flipH="1">
            <a:off x="3673784" y="1171575"/>
            <a:ext cx="364142" cy="382096"/>
          </a:xfrm>
          <a:prstGeom prst="line">
            <a:avLst/>
          </a:prstGeom>
          <a:ln w="15875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39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010750" y="16222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3846232" y="35233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rickhanlonii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/1654157814779052034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C319FD-C9CB-1BC1-24BC-A89BF970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668422"/>
            <a:ext cx="7531100" cy="2768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D1A3A5E-309F-35BF-37CA-866E1EA94723}"/>
              </a:ext>
            </a:extLst>
          </p:cNvPr>
          <p:cNvSpPr txBox="1"/>
          <p:nvPr/>
        </p:nvSpPr>
        <p:spPr>
          <a:xfrm rot="684692">
            <a:off x="6452499" y="30353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😵‍💫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13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Actions: Antwort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19" y="1171575"/>
            <a:ext cx="78508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Client-Komponente!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setComment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=&gt;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?.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setResult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result.error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else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// ...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};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&lt;form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submitForm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}&gt;...&lt;/form&gt;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F3F5C5D-6585-A22B-57CD-C6F812E70651}"/>
              </a:ext>
            </a:extLst>
          </p:cNvPr>
          <p:cNvSpPr txBox="1"/>
          <p:nvPr/>
        </p:nvSpPr>
        <p:spPr>
          <a:xfrm>
            <a:off x="4046018" y="992997"/>
            <a:ext cx="2197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</a:rPr>
              <a:t>Server-Action (als Property)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47261CE-E091-A056-2871-D416338BF977}"/>
              </a:ext>
            </a:extLst>
          </p:cNvPr>
          <p:cNvCxnSpPr/>
          <p:nvPr/>
        </p:nvCxnSpPr>
        <p:spPr>
          <a:xfrm flipH="1">
            <a:off x="3673784" y="1171575"/>
            <a:ext cx="364142" cy="382096"/>
          </a:xfrm>
          <a:prstGeom prst="line">
            <a:avLst/>
          </a:prstGeom>
          <a:ln w="15875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A9741B6B-699A-4C1F-FDC4-10F000EF312E}"/>
              </a:ext>
            </a:extLst>
          </p:cNvPr>
          <p:cNvSpPr/>
          <p:nvPr/>
        </p:nvSpPr>
        <p:spPr>
          <a:xfrm>
            <a:off x="6154830" y="2571750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Beispiel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CommentEditor.tsx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CommentEditorForm.tsx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9441555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1374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 und </a:t>
            </a:r>
            <a:r>
              <a:rPr lang="de-DE" dirty="0" err="1"/>
              <a:t>useFormStatus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dirty="0" err="1">
                <a:solidFill>
                  <a:srgbClr val="36544F"/>
                </a:solidFill>
              </a:rPr>
              <a:t>useTransition</a:t>
            </a:r>
            <a:r>
              <a:rPr lang="de-DE" b="0" dirty="0">
                <a:solidFill>
                  <a:srgbClr val="36544F"/>
                </a:solidFill>
              </a:rPr>
              <a:t> kann der Aufruf der Server-Action </a:t>
            </a:r>
            <a:r>
              <a:rPr lang="de-DE" b="0" dirty="0" err="1">
                <a:solidFill>
                  <a:srgbClr val="36544F"/>
                </a:solidFill>
              </a:rPr>
              <a:t>gewrappt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r>
              <a:rPr lang="de-DE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(experimental!) liefert weitere Informationen über den Request (läuft, Antwort, ....)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583999-AA78-70DC-06C3-341A3FD714E3}"/>
              </a:ext>
            </a:extLst>
          </p:cNvPr>
          <p:cNvSpPr/>
          <p:nvPr/>
        </p:nvSpPr>
        <p:spPr>
          <a:xfrm>
            <a:off x="6154830" y="2571750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Beispiel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PostEditor.tsx</a:t>
            </a:r>
            <a:r>
              <a:rPr lang="de-DE" sz="1000" b="1" dirty="0">
                <a:solidFill>
                  <a:srgbClr val="36544F"/>
                </a:solidFill>
              </a:rPr>
              <a:t>, Delay einschalten!</a:t>
            </a:r>
          </a:p>
        </p:txBody>
      </p:sp>
    </p:spTree>
    <p:extLst>
      <p:ext uri="{BB962C8B-B14F-4D97-AF65-F5344CB8AC3E}">
        <p14:creationId xmlns:p14="http://schemas.microsoft.com/office/powerpoint/2010/main" val="266771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45165" y="2005246"/>
            <a:ext cx="2853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...aber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welches?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🤔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Fullstack</a:t>
            </a:r>
            <a:r>
              <a:rPr lang="de-DE" sz="2400" dirty="0"/>
              <a:t>-Frameworks</a:t>
            </a:r>
          </a:p>
          <a:p>
            <a:r>
              <a:rPr lang="de-DE" sz="1800" dirty="0">
                <a:solidFill>
                  <a:srgbClr val="36544F"/>
                </a:solidFill>
              </a:rPr>
              <a:t>Remix &amp; </a:t>
            </a:r>
            <a:r>
              <a:rPr lang="de-DE" sz="1800" dirty="0" err="1">
                <a:solidFill>
                  <a:srgbClr val="36544F"/>
                </a:solidFill>
              </a:rPr>
              <a:t>Next.js</a:t>
            </a:r>
            <a:endParaRPr lang="de-DE" sz="180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für "vollständige"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-Anwendungen</a:t>
            </a:r>
          </a:p>
          <a:p>
            <a:pPr lvl="1"/>
            <a:r>
              <a:rPr lang="de-DE" dirty="0"/>
              <a:t>Remix (noch) kein Support für RSC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r>
              <a:rPr lang="de-DE" sz="1800" dirty="0">
                <a:solidFill>
                  <a:srgbClr val="36544F"/>
                </a:solidFill>
              </a:rPr>
              <a:t>Gatsby etc.</a:t>
            </a:r>
          </a:p>
          <a:p>
            <a:pPr lvl="1"/>
            <a:r>
              <a:rPr lang="de-DE" dirty="0"/>
              <a:t>eher für statische Websites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827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und 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Bringen kompletten Stack mit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Server</a:t>
            </a:r>
          </a:p>
          <a:p>
            <a:pPr lvl="1">
              <a:lnSpc>
                <a:spcPct val="110000"/>
              </a:lnSpc>
            </a:pPr>
            <a:r>
              <a:rPr lang="de-DE" sz="2000" dirty="0" err="1"/>
              <a:t>Build</a:t>
            </a:r>
            <a:r>
              <a:rPr lang="de-DE" sz="2000" dirty="0"/>
              <a:t>-System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Serverseitiger Router über Filesystem / Konventionen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Unterstützung für SSR und Streaming</a:t>
            </a:r>
          </a:p>
          <a:p>
            <a:pPr>
              <a:lnSpc>
                <a:spcPct val="110000"/>
              </a:lnSpc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Client-seitiges Routing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Migrationspfad (von "klassischem"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53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Entspricht der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Teams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Components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Komponenten können im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 (!) gerendert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35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Noch keine RSC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Daten laden und schreiben nur in Routen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etwas weniger flexibel als RSC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"Nur" SSR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Verbreitung nicht so hoch wie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nicht?!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😤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5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181090"/>
            <a:ext cx="4253482" cy="356260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933920-69CD-19D7-60F5-14486350B223}"/>
              </a:ext>
            </a:extLst>
          </p:cNvPr>
          <p:cNvSpPr txBox="1"/>
          <p:nvPr/>
        </p:nvSpPr>
        <p:spPr>
          <a:xfrm>
            <a:off x="0" y="39317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Code: https://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github.com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nilshartmann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fullstack-react-playground</a:t>
            </a:r>
            <a:endParaRPr lang="de-DE" sz="14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  <a:p>
            <a:pPr>
              <a:lnSpc>
                <a:spcPct val="11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"Moderne" </a:t>
            </a:r>
            <a:r>
              <a:rPr lang="de-DE" dirty="0" err="1"/>
              <a:t>React</a:t>
            </a:r>
            <a:r>
              <a:rPr lang="de-DE" dirty="0"/>
              <a:t>-Architekturen lösen Probleme</a:t>
            </a: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vereinfachen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r>
              <a:rPr lang="de-DE" dirty="0" err="1">
                <a:solidFill>
                  <a:srgbClr val="36544F"/>
                </a:solidFill>
              </a:rPr>
              <a:t>use</a:t>
            </a:r>
            <a:r>
              <a:rPr lang="de-DE" dirty="0">
                <a:solidFill>
                  <a:srgbClr val="36544F"/>
                </a:solidFill>
              </a:rPr>
              <a:t>-Hook</a:t>
            </a:r>
            <a:r>
              <a:rPr lang="de-DE" b="0" dirty="0">
                <a:solidFill>
                  <a:srgbClr val="36544F"/>
                </a:solidFill>
              </a:rPr>
              <a:t> in Client-Komponenten statt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-Komponenten (Server)</a:t>
            </a: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durchsetzt,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506171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7095" y="2751528"/>
            <a:ext cx="7269804" cy="1760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/ejs23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</a:t>
            </a:r>
            <a:r>
              <a:rPr lang="de-DE" sz="2000" b="1" dirty="0">
                <a:solidFill>
                  <a:srgbClr val="1778B8"/>
                </a:solidFill>
              </a:rPr>
              <a:t> https://github.com/nilshartmann/fullstack-react-playground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2" y="161123"/>
            <a:ext cx="1000282" cy="14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2685</Words>
  <Application>Microsoft Macintosh PowerPoint</Application>
  <PresentationFormat>Bildschirmpräsentation (16:9)</PresentationFormat>
  <Paragraphs>495</Paragraphs>
  <Slides>76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Office-Design</vt:lpstr>
      <vt:lpstr>EnterJs Darmstadt | 22. Juni 2023 | @nilshartmann</vt:lpstr>
      <vt:lpstr>https://nilshartmann.net</vt:lpstr>
      <vt:lpstr>vor zehn Jahren...</vt:lpstr>
      <vt:lpstr>...und heute ?!</vt:lpstr>
      <vt:lpstr>ReaktionEn</vt:lpstr>
      <vt:lpstr>ReaktionEn</vt:lpstr>
      <vt:lpstr>Ein Beispiel...</vt:lpstr>
      <vt:lpstr>Ein Beispiel</vt:lpstr>
      <vt:lpstr>Ein Beispiel</vt:lpstr>
      <vt:lpstr>Ein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can you spot the problem?</vt:lpstr>
      <vt:lpstr>can you spot the problem?</vt:lpstr>
      <vt:lpstr>...und auf dem Server</vt:lpstr>
      <vt:lpstr>...und auf dem Server</vt:lpstr>
      <vt:lpstr>Server components</vt:lpstr>
      <vt:lpstr>Server Components</vt:lpstr>
      <vt:lpstr>Server Components</vt:lpstr>
      <vt:lpstr>Server Components</vt:lpstr>
      <vt:lpstr>Server Components</vt:lpstr>
      <vt:lpstr>Mutations</vt:lpstr>
      <vt:lpstr>Mutations</vt:lpstr>
      <vt:lpstr>Mutations</vt:lpstr>
      <vt:lpstr>Server Components</vt:lpstr>
      <vt:lpstr>Mutations</vt:lpstr>
      <vt:lpstr>Mutations</vt:lpstr>
      <vt:lpstr>Mutations</vt:lpstr>
      <vt:lpstr>PowerPoint-Präsentation</vt:lpstr>
      <vt:lpstr>Architektur-vision</vt:lpstr>
      <vt:lpstr>Fullstack Frameworks</vt:lpstr>
      <vt:lpstr>Fullstack Frameworks</vt:lpstr>
      <vt:lpstr>Fullstack Frameworks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1180</cp:revision>
  <cp:lastPrinted>2019-09-04T14:49:47Z</cp:lastPrinted>
  <dcterms:created xsi:type="dcterms:W3CDTF">2016-03-28T15:59:53Z</dcterms:created>
  <dcterms:modified xsi:type="dcterms:W3CDTF">2023-06-22T07:47:09Z</dcterms:modified>
</cp:coreProperties>
</file>